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304" r:id="rId6"/>
    <p:sldId id="372" r:id="rId7"/>
    <p:sldId id="371" r:id="rId8"/>
    <p:sldId id="362" r:id="rId9"/>
    <p:sldId id="388" r:id="rId10"/>
    <p:sldId id="389" r:id="rId11"/>
    <p:sldId id="390" r:id="rId12"/>
    <p:sldId id="391" r:id="rId13"/>
    <p:sldId id="392" r:id="rId14"/>
    <p:sldId id="393" r:id="rId15"/>
    <p:sldId id="395" r:id="rId16"/>
    <p:sldId id="396" r:id="rId17"/>
    <p:sldId id="337" r:id="rId18"/>
  </p:sldIdLst>
  <p:sldSz cx="10117138" cy="7561263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D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74"/>
    <p:restoredTop sz="95329" autoAdjust="0"/>
  </p:normalViewPr>
  <p:slideViewPr>
    <p:cSldViewPr>
      <p:cViewPr varScale="1">
        <p:scale>
          <a:sx n="85" d="100"/>
          <a:sy n="85" d="100"/>
        </p:scale>
        <p:origin x="896" y="184"/>
      </p:cViewPr>
      <p:guideLst>
        <p:guide orient="horz" pos="2381"/>
        <p:guide pos="31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1697" y="2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89822-842B-4D7E-9BC8-0525A1EC766C}" type="datetimeFigureOut">
              <a:rPr lang="de-CH" smtClean="0"/>
              <a:t>03.11.20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496CC-C574-4F0C-8393-26F3C02017DD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705525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de-DE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802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de-DE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7550" y="509588"/>
            <a:ext cx="34115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noProof="0"/>
              <a:t>Textmasterformate durch Klicken bearbeiten</a:t>
            </a:r>
          </a:p>
          <a:p>
            <a:pPr lvl="1"/>
            <a:r>
              <a:rPr lang="en-US" altLang="de-DE" noProof="0"/>
              <a:t>Zweite Ebene</a:t>
            </a:r>
          </a:p>
          <a:p>
            <a:pPr lvl="2"/>
            <a:r>
              <a:rPr lang="en-US" altLang="de-DE" noProof="0"/>
              <a:t>Dritte Ebene</a:t>
            </a:r>
          </a:p>
          <a:p>
            <a:pPr lvl="3"/>
            <a:r>
              <a:rPr lang="en-US" altLang="de-DE" noProof="0"/>
              <a:t>Vierte Ebene</a:t>
            </a:r>
          </a:p>
          <a:p>
            <a:pPr lvl="4"/>
            <a:r>
              <a:rPr lang="en-US" altLang="de-DE" noProof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de-DE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802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705FD14-EC39-4C9C-ABD4-FA8F5A403EF1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28579211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05FD14-EC39-4C9C-ABD4-FA8F5A403EF1}" type="slidenum">
              <a:rPr lang="en-US" altLang="de-DE" smtClean="0"/>
              <a:pPr>
                <a:defRPr/>
              </a:pPr>
              <a:t>1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41926915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05FD14-EC39-4C9C-ABD4-FA8F5A403EF1}" type="slidenum">
              <a:rPr lang="en-US" altLang="de-DE" smtClean="0"/>
              <a:pPr>
                <a:defRPr/>
              </a:pPr>
              <a:t>10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36430203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05FD14-EC39-4C9C-ABD4-FA8F5A403EF1}" type="slidenum">
              <a:rPr lang="en-US" altLang="de-DE" smtClean="0"/>
              <a:pPr>
                <a:defRPr/>
              </a:pPr>
              <a:t>11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9242582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05FD14-EC39-4C9C-ABD4-FA8F5A403EF1}" type="slidenum">
              <a:rPr lang="en-US" altLang="de-DE" smtClean="0"/>
              <a:pPr>
                <a:defRPr/>
              </a:pPr>
              <a:t>12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34949059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05FD14-EC39-4C9C-ABD4-FA8F5A403EF1}" type="slidenum">
              <a:rPr lang="en-US" altLang="de-DE" smtClean="0"/>
              <a:pPr>
                <a:defRPr/>
              </a:pPr>
              <a:t>13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8302194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05FD14-EC39-4C9C-ABD4-FA8F5A403EF1}" type="slidenum">
              <a:rPr lang="en-US" altLang="de-DE" smtClean="0"/>
              <a:pPr>
                <a:defRPr/>
              </a:pPr>
              <a:t>14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450274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05FD14-EC39-4C9C-ABD4-FA8F5A403EF1}" type="slidenum">
              <a:rPr lang="en-US" altLang="de-DE" smtClean="0"/>
              <a:pPr>
                <a:defRPr/>
              </a:pPr>
              <a:t>2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038806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05FD14-EC39-4C9C-ABD4-FA8F5A403EF1}" type="slidenum">
              <a:rPr lang="en-US" altLang="de-DE" smtClean="0"/>
              <a:pPr>
                <a:defRPr/>
              </a:pPr>
              <a:t>3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038806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05FD14-EC39-4C9C-ABD4-FA8F5A403EF1}" type="slidenum">
              <a:rPr lang="en-US" altLang="de-DE" smtClean="0"/>
              <a:pPr>
                <a:defRPr/>
              </a:pPr>
              <a:t>4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038806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05FD14-EC39-4C9C-ABD4-FA8F5A403EF1}" type="slidenum">
              <a:rPr lang="en-US" altLang="de-DE" smtClean="0"/>
              <a:pPr>
                <a:defRPr/>
              </a:pPr>
              <a:t>5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038806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05FD14-EC39-4C9C-ABD4-FA8F5A403EF1}" type="slidenum">
              <a:rPr lang="en-US" altLang="de-DE" smtClean="0"/>
              <a:pPr>
                <a:defRPr/>
              </a:pPr>
              <a:t>6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4887089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05FD14-EC39-4C9C-ABD4-FA8F5A403EF1}" type="slidenum">
              <a:rPr lang="en-US" altLang="de-DE" smtClean="0"/>
              <a:pPr>
                <a:defRPr/>
              </a:pPr>
              <a:t>7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300125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05FD14-EC39-4C9C-ABD4-FA8F5A403EF1}" type="slidenum">
              <a:rPr lang="en-US" altLang="de-DE" smtClean="0"/>
              <a:pPr>
                <a:defRPr/>
              </a:pPr>
              <a:t>8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4258001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05FD14-EC39-4C9C-ABD4-FA8F5A403EF1}" type="slidenum">
              <a:rPr lang="en-US" altLang="de-DE" smtClean="0"/>
              <a:pPr>
                <a:defRPr/>
              </a:pPr>
              <a:t>9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067510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tit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112375" cy="755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46450" y="3205163"/>
            <a:ext cx="6321425" cy="1184275"/>
          </a:xfrm>
        </p:spPr>
        <p:txBody>
          <a:bodyPr anchor="b"/>
          <a:lstStyle>
            <a:lvl1pPr>
              <a:defRPr sz="35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altLang="de-DE" noProof="0"/>
              <a:t>Titelmasterformat durch Klicken bearbeiten</a:t>
            </a:r>
            <a:endParaRPr lang="en-US" altLang="de-DE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6450" y="4533900"/>
            <a:ext cx="6321425" cy="758825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ct val="0"/>
              </a:spcBef>
              <a:buFontTx/>
              <a:buNone/>
              <a:defRPr sz="1800" b="1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  <a:endParaRPr lang="en-US" altLang="de-DE" noProof="0"/>
          </a:p>
        </p:txBody>
      </p:sp>
    </p:spTree>
    <p:extLst>
      <p:ext uri="{BB962C8B-B14F-4D97-AF65-F5344CB8AC3E}">
        <p14:creationId xmlns:p14="http://schemas.microsoft.com/office/powerpoint/2010/main" val="342465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162A0-7067-4921-8BD6-9D23D66E2060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878841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69163" y="612775"/>
            <a:ext cx="2109787" cy="62642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35038" y="612775"/>
            <a:ext cx="6181725" cy="62642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4E28C-79F6-44E8-A77F-AD229612E8F0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4188927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405A2-C581-48D6-9CF6-8ED41ADDB0FE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403889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8513" y="4859338"/>
            <a:ext cx="8599487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8513" y="3205163"/>
            <a:ext cx="8599487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8606C-116B-47A1-A5C2-4DFC23EBC78F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3891321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35038" y="2014538"/>
            <a:ext cx="4144962" cy="4862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32400" y="2014538"/>
            <a:ext cx="4146550" cy="4862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ED8A6-3498-4F22-B1AC-B9AF1A7002C1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17768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6413" y="303213"/>
            <a:ext cx="9104312" cy="12604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6413" y="1692275"/>
            <a:ext cx="4468812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413" y="2397125"/>
            <a:ext cx="4468812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38738" y="1692275"/>
            <a:ext cx="4471987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38738" y="2397125"/>
            <a:ext cx="4471987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3FDDD-0E3D-4C21-9574-AC66C886C855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1056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E8907-D413-4BAD-9760-DC9EEE829656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2880288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3E0D0-5BB3-4F93-B0C1-6799E4CEBC8E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2892745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6413" y="301625"/>
            <a:ext cx="33274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6050" y="301625"/>
            <a:ext cx="5654675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6413" y="1582738"/>
            <a:ext cx="33274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5E955-6EDE-4A7B-A5F6-7CD368FDF0DE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665334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2788" y="5292725"/>
            <a:ext cx="6070600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82788" y="676275"/>
            <a:ext cx="6070600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durch Klicken auf Symbol hinzufügen</a:t>
            </a:r>
            <a:endParaRPr lang="de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82788" y="5918200"/>
            <a:ext cx="6070600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46C08-0D0D-4142-BE44-EC2E44858220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3112805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text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112375" cy="755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68400" y="612775"/>
            <a:ext cx="821055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Titelmasterformat durch Klicken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2014538"/>
            <a:ext cx="8443912" cy="486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Textmasterformate durch Klicken bearbeiten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700" y="7269163"/>
            <a:ext cx="8731250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1009650">
              <a:defRPr sz="1200" smtClean="0"/>
            </a:lvl1pPr>
          </a:lstStyle>
          <a:p>
            <a:pPr>
              <a:defRPr/>
            </a:pPr>
            <a:endParaRPr lang="en-US" altLang="de-D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5288" y="7269163"/>
            <a:ext cx="198437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1009650">
              <a:defRPr sz="1200" smtClean="0"/>
            </a:lvl1pPr>
          </a:lstStyle>
          <a:p>
            <a:pPr>
              <a:defRPr/>
            </a:pPr>
            <a:fld id="{DBE02ED1-0851-45B0-A6AB-E7E9200B6074}" type="slidenum">
              <a:rPr lang="en-US" altLang="de-DE"/>
              <a:pPr>
                <a:defRPr/>
              </a:pPr>
              <a:t>‹Nr.›</a:t>
            </a:fld>
            <a:endParaRPr lang="en-US" alt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defTabSz="100965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0965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defTabSz="100965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defTabSz="100965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defTabSz="100965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defTabSz="100965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defTabSz="100965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defTabSz="100965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defTabSz="100965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265113" indent="-265113" algn="l" defTabSz="1009650" rtl="0" eaLnBrk="1" fontAlgn="base" hangingPunct="1">
        <a:lnSpc>
          <a:spcPct val="104000"/>
        </a:lnSpc>
        <a:spcBef>
          <a:spcPct val="35000"/>
        </a:spcBef>
        <a:spcAft>
          <a:spcPct val="0"/>
        </a:spcAft>
        <a:buSzPct val="11000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74638" algn="l" defTabSz="1009650" rtl="0" eaLnBrk="1" fontAlgn="base" hangingPunct="1">
        <a:lnSpc>
          <a:spcPct val="104000"/>
        </a:lnSpc>
        <a:spcBef>
          <a:spcPct val="35000"/>
        </a:spcBef>
        <a:spcAft>
          <a:spcPct val="0"/>
        </a:spcAft>
        <a:buSzPct val="110000"/>
        <a:buChar char="•"/>
        <a:defRPr sz="2000">
          <a:solidFill>
            <a:schemeClr val="tx1"/>
          </a:solidFill>
          <a:latin typeface="+mn-lt"/>
        </a:defRPr>
      </a:lvl2pPr>
      <a:lvl3pPr marL="1150938" indent="-252413" algn="l" defTabSz="1009650" rtl="0" eaLnBrk="1" fontAlgn="base" hangingPunct="1">
        <a:lnSpc>
          <a:spcPct val="104000"/>
        </a:lnSpc>
        <a:spcBef>
          <a:spcPct val="35000"/>
        </a:spcBef>
        <a:spcAft>
          <a:spcPct val="0"/>
        </a:spcAft>
        <a:buSzPct val="110000"/>
        <a:buChar char="•"/>
        <a:defRPr sz="2000">
          <a:solidFill>
            <a:schemeClr val="tx1"/>
          </a:solidFill>
          <a:latin typeface="+mn-lt"/>
        </a:defRPr>
      </a:lvl3pPr>
      <a:lvl4pPr marL="1584325" indent="-254000" algn="l" defTabSz="1009650" rtl="0" eaLnBrk="1" fontAlgn="base" hangingPunct="1">
        <a:lnSpc>
          <a:spcPct val="104000"/>
        </a:lnSpc>
        <a:spcBef>
          <a:spcPct val="35000"/>
        </a:spcBef>
        <a:spcAft>
          <a:spcPct val="0"/>
        </a:spcAft>
        <a:buSzPct val="110000"/>
        <a:buChar char="•"/>
        <a:defRPr sz="2000">
          <a:solidFill>
            <a:schemeClr val="tx1"/>
          </a:solidFill>
          <a:latin typeface="+mn-lt"/>
        </a:defRPr>
      </a:lvl4pPr>
      <a:lvl5pPr marL="2016125" indent="-252413" algn="l" defTabSz="1009650" rtl="0" eaLnBrk="1" fontAlgn="base" hangingPunct="1">
        <a:lnSpc>
          <a:spcPct val="104000"/>
        </a:lnSpc>
        <a:spcBef>
          <a:spcPct val="35000"/>
        </a:spcBef>
        <a:spcAft>
          <a:spcPct val="0"/>
        </a:spcAft>
        <a:buSzPct val="110000"/>
        <a:buChar char="•"/>
        <a:defRPr sz="2000">
          <a:solidFill>
            <a:schemeClr val="tx1"/>
          </a:solidFill>
          <a:latin typeface="+mn-lt"/>
        </a:defRPr>
      </a:lvl5pPr>
      <a:lvl6pPr marL="2473325" indent="-252413" algn="l" defTabSz="1009650" rtl="0" eaLnBrk="1" fontAlgn="base" hangingPunct="1">
        <a:lnSpc>
          <a:spcPct val="104000"/>
        </a:lnSpc>
        <a:spcBef>
          <a:spcPct val="35000"/>
        </a:spcBef>
        <a:spcAft>
          <a:spcPct val="0"/>
        </a:spcAft>
        <a:buSzPct val="110000"/>
        <a:buChar char="•"/>
        <a:defRPr sz="2000">
          <a:solidFill>
            <a:schemeClr val="tx1"/>
          </a:solidFill>
          <a:latin typeface="+mn-lt"/>
        </a:defRPr>
      </a:lvl6pPr>
      <a:lvl7pPr marL="2930525" indent="-252413" algn="l" defTabSz="1009650" rtl="0" eaLnBrk="1" fontAlgn="base" hangingPunct="1">
        <a:lnSpc>
          <a:spcPct val="104000"/>
        </a:lnSpc>
        <a:spcBef>
          <a:spcPct val="35000"/>
        </a:spcBef>
        <a:spcAft>
          <a:spcPct val="0"/>
        </a:spcAft>
        <a:buSzPct val="110000"/>
        <a:buChar char="•"/>
        <a:defRPr sz="2000">
          <a:solidFill>
            <a:schemeClr val="tx1"/>
          </a:solidFill>
          <a:latin typeface="+mn-lt"/>
        </a:defRPr>
      </a:lvl7pPr>
      <a:lvl8pPr marL="3387725" indent="-252413" algn="l" defTabSz="1009650" rtl="0" eaLnBrk="1" fontAlgn="base" hangingPunct="1">
        <a:lnSpc>
          <a:spcPct val="104000"/>
        </a:lnSpc>
        <a:spcBef>
          <a:spcPct val="35000"/>
        </a:spcBef>
        <a:spcAft>
          <a:spcPct val="0"/>
        </a:spcAft>
        <a:buSzPct val="110000"/>
        <a:buChar char="•"/>
        <a:defRPr sz="2000">
          <a:solidFill>
            <a:schemeClr val="tx1"/>
          </a:solidFill>
          <a:latin typeface="+mn-lt"/>
        </a:defRPr>
      </a:lvl8pPr>
      <a:lvl9pPr marL="3844925" indent="-252413" algn="l" defTabSz="1009650" rtl="0" eaLnBrk="1" fontAlgn="base" hangingPunct="1">
        <a:lnSpc>
          <a:spcPct val="104000"/>
        </a:lnSpc>
        <a:spcBef>
          <a:spcPct val="35000"/>
        </a:spcBef>
        <a:spcAft>
          <a:spcPct val="0"/>
        </a:spcAft>
        <a:buSzPct val="11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86361" y="4068663"/>
            <a:ext cx="6321425" cy="1080120"/>
          </a:xfrm>
        </p:spPr>
        <p:txBody>
          <a:bodyPr/>
          <a:lstStyle/>
          <a:p>
            <a:br>
              <a:rPr lang="en-US" altLang="de-DE" sz="3200" dirty="0"/>
            </a:br>
            <a:br>
              <a:rPr lang="en-US" altLang="de-DE" sz="3200" dirty="0"/>
            </a:br>
            <a:br>
              <a:rPr lang="en-US" altLang="de-DE" sz="3200" dirty="0"/>
            </a:br>
            <a:br>
              <a:rPr lang="en-US" altLang="de-DE" sz="3200" dirty="0"/>
            </a:br>
            <a:br>
              <a:rPr lang="en-US" altLang="de-DE" sz="3200" dirty="0"/>
            </a:br>
            <a:br>
              <a:rPr lang="en-US" altLang="de-DE" sz="3200" dirty="0"/>
            </a:br>
            <a:br>
              <a:rPr lang="en-US" altLang="de-DE" sz="3200" dirty="0"/>
            </a:br>
            <a:br>
              <a:rPr lang="en-US" altLang="de-DE" sz="3200" dirty="0"/>
            </a:br>
            <a:br>
              <a:rPr lang="en-US" altLang="de-DE" sz="3200" dirty="0"/>
            </a:br>
            <a:r>
              <a:rPr lang="en-US" altLang="de-DE" sz="2800" dirty="0"/>
              <a:t>Diskriminierungsschutz in der Schweiz – eine Bestandesaufnahme</a:t>
            </a:r>
            <a:br>
              <a:rPr lang="en-US" altLang="de-DE" sz="3200" dirty="0"/>
            </a:br>
            <a:endParaRPr lang="en-US" altLang="de-DE" sz="25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450057" y="7237015"/>
            <a:ext cx="8731250" cy="179387"/>
          </a:xfrm>
          <a:noFill/>
        </p:spPr>
        <p:txBody>
          <a:bodyPr/>
          <a:lstStyle>
            <a:lvl1pPr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8BFBF4-A900-C645-92B5-9517F2987685}" type="slidenum">
              <a:rPr lang="en-US" altLang="de-DE" sz="1200" smtClean="0"/>
              <a:t>10</a:t>
            </a:fld>
            <a:endParaRPr lang="en-US" altLang="de-DE" sz="1200" dirty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168399" y="612776"/>
            <a:ext cx="8714705" cy="503560"/>
          </a:xfrm>
        </p:spPr>
        <p:txBody>
          <a:bodyPr/>
          <a:lstStyle/>
          <a:p>
            <a:pPr>
              <a:lnSpc>
                <a:spcPts val="2500"/>
              </a:lnSpc>
              <a:buSzPct val="110000"/>
              <a:tabLst>
                <a:tab pos="3051175" algn="l"/>
              </a:tabLst>
            </a:pPr>
            <a:r>
              <a:rPr lang="en-US" altLang="de-DE" sz="2200" dirty="0"/>
              <a:t>Stand der Umsetzung: </a:t>
            </a:r>
            <a:r>
              <a:rPr lang="de-CH" altLang="de-DE" sz="2200" dirty="0"/>
              <a:t>Stärkung des Diskriminierungsschutzes 	im Gleichstellungsgesetz</a:t>
            </a:r>
            <a:endParaRPr lang="en-US" altLang="de-DE" sz="2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b="1" dirty="0"/>
              <a:t>Allgemeine Einschätzung: </a:t>
            </a:r>
            <a:r>
              <a:rPr lang="de-CH" altLang="de-DE" dirty="0"/>
              <a:t>Sehr bescheidene Entwicklung</a:t>
            </a:r>
          </a:p>
          <a:p>
            <a:pPr marL="0" inden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de-CH" altLang="de-DE" dirty="0"/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b="1" dirty="0"/>
              <a:t>Empfehlungen: </a:t>
            </a:r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Sanktionen: Verstärkung</a:t>
            </a:r>
            <a:endParaRPr lang="de-CH" altLang="de-DE" sz="1400" dirty="0">
              <a:solidFill>
                <a:srgbClr val="FF0000"/>
              </a:solidFill>
            </a:endParaRPr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Beweislasterleichterungen: Ausdehnung auf die Anstellungsdiskriminierungen und auf sexuelle Belästigung</a:t>
            </a:r>
          </a:p>
          <a:p>
            <a:pPr marL="431800" lvl="2" inden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de-CH" altLang="de-DE" dirty="0"/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b="1" dirty="0"/>
              <a:t>Umsetzung</a:t>
            </a:r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Sanktionen: -</a:t>
            </a:r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Beweislasterleichterung: -</a:t>
            </a:r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Weitere Entwicklung: Massnahmen zur Durchsetzung der Lohngleichheit </a:t>
            </a:r>
            <a:endParaRPr lang="de-CH" altLang="de-DE" sz="1800" b="1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endParaRPr lang="de-CH" altLang="de-DE" sz="1800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endParaRPr lang="de-CH" altLang="de-DE" sz="1800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de-CH" altLang="de-DE" sz="1800" b="1" dirty="0"/>
              <a:t>	</a:t>
            </a:r>
            <a:endParaRPr lang="en-US" alt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2213745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450057" y="7237015"/>
            <a:ext cx="8731250" cy="179387"/>
          </a:xfrm>
          <a:noFill/>
        </p:spPr>
        <p:txBody>
          <a:bodyPr/>
          <a:lstStyle>
            <a:lvl1pPr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8BFBF4-A900-C645-92B5-9517F2987685}" type="slidenum">
              <a:rPr lang="en-US" altLang="de-DE" sz="1200" smtClean="0"/>
              <a:t>11</a:t>
            </a:fld>
            <a:endParaRPr lang="en-US" altLang="de-DE" sz="1200" dirty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168399" y="612775"/>
            <a:ext cx="8714705" cy="935607"/>
          </a:xfrm>
        </p:spPr>
        <p:txBody>
          <a:bodyPr/>
          <a:lstStyle/>
          <a:p>
            <a:pPr>
              <a:lnSpc>
                <a:spcPts val="2500"/>
              </a:lnSpc>
              <a:buSzPct val="110000"/>
              <a:tabLst>
                <a:tab pos="538163" algn="l"/>
                <a:tab pos="3051175" algn="l"/>
              </a:tabLst>
            </a:pPr>
            <a:r>
              <a:rPr lang="en-US" altLang="de-DE" sz="2200" dirty="0"/>
              <a:t>Stand der Umsetzung: </a:t>
            </a:r>
            <a:r>
              <a:rPr lang="de-CH" altLang="de-DE" sz="2200" dirty="0"/>
              <a:t>Daten zu Diskriminierung in der Schweiz</a:t>
            </a:r>
            <a:br>
              <a:rPr lang="de-CH" altLang="de-DE" sz="2200" dirty="0"/>
            </a:br>
            <a:r>
              <a:rPr lang="de-CH" altLang="de-DE" sz="2200" dirty="0"/>
              <a:t>	</a:t>
            </a:r>
            <a:endParaRPr lang="en-US" altLang="de-DE" sz="2200" b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2105" y="1692399"/>
            <a:ext cx="8443912" cy="4862512"/>
          </a:xfrm>
        </p:spPr>
        <p:txBody>
          <a:bodyPr/>
          <a:lstStyle/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endParaRPr lang="de-CH" altLang="de-DE" b="1" dirty="0"/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b="1" dirty="0"/>
              <a:t>Allgemeine Einschätzung: </a:t>
            </a:r>
            <a:r>
              <a:rPr lang="de-CH" altLang="de-DE" dirty="0"/>
              <a:t>Keine Fortschritte</a:t>
            </a:r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endParaRPr lang="de-CH" altLang="de-DE" b="1" dirty="0"/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b="1" dirty="0"/>
              <a:t>Empfehlung: </a:t>
            </a:r>
            <a:r>
              <a:rPr lang="de-CH" altLang="de-DE" dirty="0"/>
              <a:t>Der Bund soll prüfen, wie die Erhebung von diskriminierungsrelevanten Daten systematisiert und verbessert werden kann </a:t>
            </a:r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endParaRPr lang="de-CH" altLang="de-DE" sz="1400" dirty="0">
              <a:solidFill>
                <a:srgbClr val="FF0000"/>
              </a:solidFill>
            </a:endParaRPr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b="1" dirty="0"/>
              <a:t>Position des Bundesrates: </a:t>
            </a:r>
            <a:r>
              <a:rPr lang="de-CH" altLang="de-DE" dirty="0"/>
              <a:t>Verweis auf bestehende Daten; Trans- und Intermenschen: Prüfen ob und falls ja wie Daten erhoben werden können </a:t>
            </a:r>
          </a:p>
          <a:p>
            <a:pPr marL="0" inden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de-CH" altLang="de-DE" sz="1400" dirty="0">
              <a:solidFill>
                <a:srgbClr val="FF0000"/>
              </a:solidFill>
            </a:endParaRPr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b="1" dirty="0"/>
              <a:t>Umsetzung: -</a:t>
            </a:r>
          </a:p>
          <a:p>
            <a:pPr marL="0" indent="0">
              <a:lnSpc>
                <a:spcPts val="2500"/>
              </a:lnSpc>
              <a:spcBef>
                <a:spcPct val="0"/>
              </a:spcBef>
              <a:buNone/>
            </a:pPr>
            <a:r>
              <a:rPr lang="de-CH" altLang="de-DE" sz="1400" b="1" dirty="0">
                <a:solidFill>
                  <a:srgbClr val="FF0000"/>
                </a:solidFill>
              </a:rPr>
              <a:t> </a:t>
            </a:r>
            <a:endParaRPr lang="de-CH" altLang="de-DE" sz="1800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endParaRPr lang="de-CH" altLang="de-DE" sz="1800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de-CH" altLang="de-DE" sz="1800" b="1" dirty="0"/>
              <a:t>	</a:t>
            </a:r>
            <a:endParaRPr lang="en-US" alt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2921963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450057" y="7237015"/>
            <a:ext cx="8731250" cy="179387"/>
          </a:xfrm>
          <a:noFill/>
        </p:spPr>
        <p:txBody>
          <a:bodyPr/>
          <a:lstStyle>
            <a:lvl1pPr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8BFBF4-A900-C645-92B5-9517F2987685}" type="slidenum">
              <a:rPr lang="en-US" altLang="de-DE" sz="1200" smtClean="0"/>
              <a:t>12</a:t>
            </a:fld>
            <a:endParaRPr lang="en-US" altLang="de-DE" sz="1200" dirty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168399" y="612775"/>
            <a:ext cx="8714705" cy="935607"/>
          </a:xfrm>
        </p:spPr>
        <p:txBody>
          <a:bodyPr/>
          <a:lstStyle/>
          <a:p>
            <a:pPr>
              <a:lnSpc>
                <a:spcPts val="2500"/>
              </a:lnSpc>
              <a:buSzPct val="110000"/>
              <a:tabLst>
                <a:tab pos="538163" algn="l"/>
                <a:tab pos="3051175" algn="l"/>
              </a:tabLst>
            </a:pPr>
            <a:r>
              <a:rPr lang="en-US" altLang="de-DE" sz="2200" dirty="0"/>
              <a:t>Stand der Umsetzung: </a:t>
            </a:r>
            <a:r>
              <a:rPr lang="de-CH" altLang="de-DE" sz="2200" dirty="0"/>
              <a:t>Zwischenbilanz</a:t>
            </a:r>
            <a:br>
              <a:rPr lang="de-CH" altLang="de-DE" sz="2200" dirty="0"/>
            </a:br>
            <a:r>
              <a:rPr lang="de-CH" altLang="de-DE" sz="2200" dirty="0"/>
              <a:t>	</a:t>
            </a:r>
            <a:endParaRPr lang="en-US" altLang="de-DE" sz="2200" b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endParaRPr lang="de-CH" altLang="de-DE" dirty="0"/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dirty="0"/>
              <a:t>Wie erläutert bestehen ganz unterschiedliche Handlungsfelder, Herausforderungen und Handlungsbedarf</a:t>
            </a:r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endParaRPr lang="de-CH" altLang="de-DE" dirty="0"/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dirty="0"/>
              <a:t>Insgesamt hat sich wenig getan, am meisten noch im Bereich LGBTI</a:t>
            </a:r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endParaRPr lang="de-CH" altLang="de-DE" dirty="0"/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dirty="0"/>
              <a:t>Keine Fortschritte namentlich beim in der Praxis bedeutsamen zivilrechtlichen Diskriminierungsschutz </a:t>
            </a:r>
            <a:endParaRPr lang="de-CH" altLang="de-DE" sz="1400" dirty="0">
              <a:solidFill>
                <a:srgbClr val="FF0000"/>
              </a:solidFill>
            </a:endParaRPr>
          </a:p>
          <a:p>
            <a:pPr marL="0" inden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de-CH" altLang="de-DE" sz="1400" b="1" dirty="0">
              <a:solidFill>
                <a:srgbClr val="FF0000"/>
              </a:solidFill>
            </a:endParaRPr>
          </a:p>
          <a:p>
            <a:pPr marL="0" indent="0">
              <a:lnSpc>
                <a:spcPts val="2500"/>
              </a:lnSpc>
              <a:spcBef>
                <a:spcPct val="0"/>
              </a:spcBef>
              <a:buNone/>
            </a:pPr>
            <a:r>
              <a:rPr lang="de-CH" altLang="de-DE" sz="1400" b="1" dirty="0">
                <a:solidFill>
                  <a:srgbClr val="FF0000"/>
                </a:solidFill>
              </a:rPr>
              <a:t> </a:t>
            </a:r>
            <a:endParaRPr lang="de-CH" altLang="de-DE" sz="1800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endParaRPr lang="de-CH" altLang="de-DE" sz="1800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de-CH" altLang="de-DE" sz="1800" b="1" dirty="0"/>
              <a:t>	</a:t>
            </a:r>
            <a:endParaRPr lang="en-US" alt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2744505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450057" y="7237015"/>
            <a:ext cx="8731250" cy="179387"/>
          </a:xfrm>
          <a:noFill/>
        </p:spPr>
        <p:txBody>
          <a:bodyPr/>
          <a:lstStyle>
            <a:lvl1pPr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8BFBF4-A900-C645-92B5-9517F2987685}" type="slidenum">
              <a:rPr lang="en-US" altLang="de-DE" sz="1200" smtClean="0"/>
              <a:t>13</a:t>
            </a:fld>
            <a:endParaRPr lang="en-US" altLang="de-DE" sz="1200" dirty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168399" y="612775"/>
            <a:ext cx="8714705" cy="935607"/>
          </a:xfrm>
        </p:spPr>
        <p:txBody>
          <a:bodyPr/>
          <a:lstStyle/>
          <a:p>
            <a:pPr>
              <a:lnSpc>
                <a:spcPts val="2500"/>
              </a:lnSpc>
              <a:buSzPct val="110000"/>
              <a:tabLst>
                <a:tab pos="538163" algn="l"/>
                <a:tab pos="3051175" algn="l"/>
              </a:tabLst>
            </a:pPr>
            <a:r>
              <a:rPr lang="de-CH" altLang="de-DE" sz="2200" dirty="0"/>
              <a:t>Ausgewählte Entwicklungen im Diskriminierungsbereich </a:t>
            </a:r>
            <a:br>
              <a:rPr lang="de-CH" altLang="de-DE" sz="2200" dirty="0"/>
            </a:br>
            <a:r>
              <a:rPr lang="de-CH" altLang="de-DE" sz="2200" dirty="0"/>
              <a:t>	</a:t>
            </a:r>
            <a:endParaRPr lang="en-US" altLang="de-DE" sz="1600" b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2105" y="1620391"/>
            <a:ext cx="8443912" cy="4862512"/>
          </a:xfrm>
        </p:spPr>
        <p:txBody>
          <a:bodyPr/>
          <a:lstStyle/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endParaRPr lang="de-CH" altLang="de-DE" b="1" dirty="0"/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endParaRPr lang="de-CH" altLang="de-DE" b="1" dirty="0"/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b="1" dirty="0"/>
              <a:t>LGBTI: </a:t>
            </a:r>
            <a:r>
              <a:rPr lang="de-CH" altLang="de-DE" dirty="0"/>
              <a:t>Erweiterung der Zuständigkeit der Abteilung Gleichstellung des Kantons Basel-Stadt für LGBTI-Themen </a:t>
            </a:r>
          </a:p>
          <a:p>
            <a:pPr marL="0" inden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de-CH" altLang="de-DE" dirty="0"/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b="1" dirty="0"/>
              <a:t>Geschlecht: </a:t>
            </a:r>
            <a:r>
              <a:rPr lang="de-CH" altLang="de-DE" dirty="0"/>
              <a:t>Verschärfung der Lohngleichheitsanalysen im Kanton Basel-Stadt </a:t>
            </a:r>
            <a:endParaRPr lang="de-CH" altLang="de-DE" sz="1800" dirty="0"/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endParaRPr lang="de-CH" altLang="de-DE" sz="1800" b="1" dirty="0"/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sz="1800" b="1" dirty="0"/>
              <a:t>Behinderung: </a:t>
            </a:r>
            <a:r>
              <a:rPr lang="de-CH" altLang="de-DE" sz="1800" dirty="0"/>
              <a:t>Kantonales Behindertengesetz Basel-Stadt</a:t>
            </a:r>
          </a:p>
          <a:p>
            <a:pPr marL="0" inden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de-CH" altLang="de-DE" sz="1800" dirty="0"/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sz="1800" b="1" dirty="0"/>
              <a:t>Rassismus: </a:t>
            </a:r>
            <a:r>
              <a:rPr lang="de-CH" altLang="de-DE" sz="1800" dirty="0"/>
              <a:t>Aktivitäten auf zivilgesellschaftlicher Ebene / verstärkte Medienberichterstattung</a:t>
            </a:r>
            <a:endParaRPr lang="en-US" alt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1417369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Schluss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CH" sz="2400" b="1" dirty="0"/>
          </a:p>
          <a:p>
            <a:pPr marL="0" indent="0" algn="ctr">
              <a:buNone/>
            </a:pPr>
            <a:r>
              <a:rPr lang="de-CH" sz="3200" b="1" dirty="0"/>
              <a:t>Download des Updates: </a:t>
            </a:r>
          </a:p>
          <a:p>
            <a:pPr marL="0" indent="0" algn="ctr">
              <a:buNone/>
            </a:pPr>
            <a:r>
              <a:rPr lang="de-CH" sz="2200" b="1" dirty="0"/>
              <a:t>www.skmr.ch/de/publikationen </a:t>
            </a:r>
            <a:br>
              <a:rPr lang="de-CH" sz="2200" b="1" dirty="0"/>
            </a:br>
            <a:endParaRPr lang="de-CH" sz="2200" b="1" dirty="0"/>
          </a:p>
          <a:p>
            <a:pPr marL="0" indent="0" algn="ctr">
              <a:buNone/>
            </a:pPr>
            <a:br>
              <a:rPr lang="de-CH" sz="3200" b="1" dirty="0"/>
            </a:br>
            <a:r>
              <a:rPr lang="de-CH" sz="3200" b="1" dirty="0"/>
              <a:t>Herzlichen Dank für Ihre Aufmerksamkeit! 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F5405A2-C581-48D6-9CF6-8ED41ADDB0FE}" type="slidenum">
              <a:rPr lang="en-US" altLang="de-DE" smtClean="0"/>
              <a:pPr>
                <a:defRPr/>
              </a:pPr>
              <a:t>14</a:t>
            </a:fld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845245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450057" y="7237015"/>
            <a:ext cx="8731250" cy="179387"/>
          </a:xfrm>
          <a:noFill/>
        </p:spPr>
        <p:txBody>
          <a:bodyPr/>
          <a:lstStyle>
            <a:lvl1pPr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7421EB-5E49-4B4B-A993-2B02FA7B0C22}" type="slidenum">
              <a:rPr lang="en-US" altLang="de-DE" sz="1200" smtClean="0"/>
              <a:t>2</a:t>
            </a:fld>
            <a:endParaRPr lang="en-US" altLang="de-DE" sz="1200" dirty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2200" dirty="0"/>
              <a:t>Übersicht des Referates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endParaRPr lang="de-CH" altLang="de-DE" sz="2200" dirty="0"/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sz="2200" dirty="0"/>
              <a:t>Studie des SKMR: «Zugang zur Justiz in Diskriminierungsfällen»:</a:t>
            </a:r>
          </a:p>
          <a:p>
            <a:pPr marL="0" inden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  <a:tabLst>
                <a:tab pos="269875" algn="l"/>
              </a:tabLst>
            </a:pPr>
            <a:r>
              <a:rPr lang="de-CH" altLang="de-DE" sz="2200" dirty="0"/>
              <a:t>	Um was ging es?</a:t>
            </a:r>
            <a:endParaRPr lang="de-CH" altLang="de-DE" sz="1600" dirty="0">
              <a:solidFill>
                <a:srgbClr val="FF0000"/>
              </a:solidFill>
            </a:endParaRPr>
          </a:p>
          <a:p>
            <a:pPr marL="0" inden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  <a:tabLst>
                <a:tab pos="269875" algn="l"/>
              </a:tabLst>
            </a:pPr>
            <a:endParaRPr lang="de-CH" altLang="de-DE" sz="2200" dirty="0"/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sz="2200" dirty="0"/>
              <a:t>Update zum Stand der Umsetzung der Empfehlungen</a:t>
            </a:r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endParaRPr lang="de-CH" altLang="de-DE" sz="2200" dirty="0"/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sz="2200" dirty="0"/>
              <a:t>Ausgewählte Entwicklungen im Diskriminierungsschutz</a:t>
            </a:r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endParaRPr lang="de-CH" altLang="de-DE" sz="2200" dirty="0"/>
          </a:p>
          <a:p>
            <a:pPr marL="0" inden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  <a:tabLst>
                <a:tab pos="266700" algn="l"/>
              </a:tabLst>
            </a:pPr>
            <a:r>
              <a:rPr lang="de-CH" altLang="de-DE" sz="2200" dirty="0"/>
              <a:t>	</a:t>
            </a:r>
            <a:endParaRPr lang="de-CH" altLang="de-DE" sz="1600" dirty="0">
              <a:solidFill>
                <a:srgbClr val="00B0F0"/>
              </a:solidFill>
            </a:endParaRPr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endParaRPr lang="de-CH" altLang="de-DE" sz="1800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de-CH" altLang="de-DE" sz="1800" b="1" dirty="0"/>
              <a:t>	</a:t>
            </a:r>
            <a:endParaRPr lang="en-US" alt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1363317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450057" y="7237015"/>
            <a:ext cx="8731250" cy="179387"/>
          </a:xfrm>
          <a:noFill/>
        </p:spPr>
        <p:txBody>
          <a:bodyPr/>
          <a:lstStyle>
            <a:lvl1pPr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EC244D3-D679-48AE-A215-28F9A53AE7E6}" type="slidenum">
              <a:rPr lang="en-US" altLang="de-DE" sz="1200" smtClean="0"/>
              <a:t>3</a:t>
            </a:fld>
            <a:endParaRPr lang="en-US" altLang="de-DE" sz="1200" dirty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2200" dirty="0"/>
              <a:t>Um was ging es in der Studie?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ts val="2500"/>
              </a:lnSpc>
              <a:spcBef>
                <a:spcPct val="0"/>
              </a:spcBef>
              <a:buNone/>
            </a:pPr>
            <a:r>
              <a:rPr lang="de-CH" altLang="de-DE" sz="2200" b="1" dirty="0"/>
              <a:t>Anlass der Studie</a:t>
            </a:r>
            <a:br>
              <a:rPr lang="de-CH" altLang="de-DE" sz="2200" b="1" dirty="0"/>
            </a:br>
            <a:endParaRPr lang="de-CH" altLang="de-DE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</a:pPr>
            <a:r>
              <a:rPr lang="de-CH" altLang="de-DE" dirty="0"/>
              <a:t>Postulat Naef: Bericht zum Recht auf Schutz vor Diskriminierung</a:t>
            </a:r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</a:pPr>
            <a:r>
              <a:rPr lang="de-CH" altLang="de-DE" dirty="0"/>
              <a:t>SKMR: Wissenschaftliche Grundlagen für den Bericht des Bundesrats</a:t>
            </a:r>
            <a:br>
              <a:rPr lang="de-CH" altLang="de-DE" dirty="0"/>
            </a:br>
            <a:endParaRPr lang="de-CH" altLang="de-DE" sz="2200" b="1" dirty="0"/>
          </a:p>
          <a:p>
            <a:pPr marL="0" indent="0">
              <a:lnSpc>
                <a:spcPts val="2500"/>
              </a:lnSpc>
              <a:spcBef>
                <a:spcPct val="0"/>
              </a:spcBef>
              <a:buNone/>
              <a:tabLst>
                <a:tab pos="180975" algn="l"/>
              </a:tabLst>
            </a:pPr>
            <a:r>
              <a:rPr lang="de-CH" altLang="de-DE" sz="2200" b="1" dirty="0"/>
              <a:t>Thematischer Umfang</a:t>
            </a:r>
            <a:br>
              <a:rPr lang="de-CH" altLang="de-DE" sz="2200" b="1" dirty="0"/>
            </a:br>
            <a:endParaRPr lang="de-CH" altLang="de-DE" sz="1400" dirty="0">
              <a:solidFill>
                <a:srgbClr val="FF0000"/>
              </a:solidFill>
            </a:endParaRPr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dirty="0"/>
              <a:t>Diskriminierung aufgrund des Geschlechts </a:t>
            </a:r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dirty="0"/>
              <a:t>LGBTI </a:t>
            </a:r>
            <a:endParaRPr lang="de-CH" altLang="de-DE" sz="1600" dirty="0">
              <a:solidFill>
                <a:srgbClr val="FF0000"/>
              </a:solidFill>
            </a:endParaRPr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dirty="0"/>
              <a:t>Behinderung</a:t>
            </a:r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dirty="0"/>
              <a:t>Rassismus</a:t>
            </a:r>
          </a:p>
          <a:p>
            <a:pPr marL="0" inden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de-CH" altLang="de-DE" i="1" dirty="0"/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dirty="0"/>
              <a:t>Empfehlungen des SKMR zur Verbesserung des Status quo</a:t>
            </a:r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dirty="0"/>
              <a:t>Gestützt darauf: Bericht des Bundesrats in Erfüllung des Postulats </a:t>
            </a:r>
            <a:r>
              <a:rPr lang="de-CH" altLang="de-DE" dirty="0" err="1"/>
              <a:t>Naef</a:t>
            </a:r>
            <a:r>
              <a:rPr lang="de-CH" altLang="de-DE" dirty="0"/>
              <a:t> </a:t>
            </a:r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endParaRPr lang="de-CH" altLang="de-DE" sz="1800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de-CH" altLang="de-DE" sz="1800" b="1" dirty="0"/>
              <a:t>	</a:t>
            </a:r>
            <a:endParaRPr lang="en-US" alt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2340338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450057" y="7237015"/>
            <a:ext cx="8731250" cy="179387"/>
          </a:xfrm>
          <a:noFill/>
        </p:spPr>
        <p:txBody>
          <a:bodyPr/>
          <a:lstStyle>
            <a:lvl1pPr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97CDD32-2265-4E44-A75A-CCEF3F277C17}" type="slidenum">
              <a:rPr lang="en-US" altLang="de-DE" sz="1200" smtClean="0"/>
              <a:t>4</a:t>
            </a:fld>
            <a:endParaRPr lang="en-US" altLang="de-DE" sz="1200" dirty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z="2200" dirty="0"/>
              <a:t>Stand der Umsetzung: Übersicht der Empfehlungen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1814578"/>
            <a:ext cx="8443912" cy="4862512"/>
          </a:xfrm>
        </p:spPr>
        <p:txBody>
          <a:bodyPr/>
          <a:lstStyle/>
          <a:p>
            <a:pPr marL="0" indent="0">
              <a:lnSpc>
                <a:spcPts val="2500"/>
              </a:lnSpc>
              <a:spcBef>
                <a:spcPct val="0"/>
              </a:spcBef>
              <a:buNone/>
            </a:pPr>
            <a:r>
              <a:rPr lang="de-CH" altLang="de-DE" sz="2200" b="1" dirty="0"/>
              <a:t>Themen </a:t>
            </a:r>
            <a:endParaRPr lang="de-CH" altLang="de-DE" sz="1400" dirty="0">
              <a:solidFill>
                <a:srgbClr val="FF0000"/>
              </a:solidFill>
            </a:endParaRPr>
          </a:p>
          <a:p>
            <a:pPr marL="0" indent="0">
              <a:lnSpc>
                <a:spcPts val="2500"/>
              </a:lnSpc>
              <a:spcBef>
                <a:spcPct val="0"/>
              </a:spcBef>
              <a:buNone/>
            </a:pPr>
            <a:endParaRPr lang="de-CH" altLang="de-DE" sz="1400" dirty="0">
              <a:solidFill>
                <a:srgbClr val="FF0000"/>
              </a:solidFill>
            </a:endParaRPr>
          </a:p>
          <a:p>
            <a:pPr marL="268288" indent="-268288">
              <a:lnSpc>
                <a:spcPts val="2500"/>
              </a:lnSpc>
              <a:spcBef>
                <a:spcPct val="0"/>
              </a:spcBef>
            </a:pPr>
            <a:r>
              <a:rPr lang="de-CH" altLang="de-DE" dirty="0"/>
              <a:t>Zivilrechtlicher Diskriminierungsschutz </a:t>
            </a:r>
            <a:endParaRPr lang="de-CH" altLang="de-DE" sz="1400" dirty="0">
              <a:solidFill>
                <a:srgbClr val="FF0000"/>
              </a:solidFill>
            </a:endParaRPr>
          </a:p>
          <a:p>
            <a:pPr marL="268288" indent="-268288">
              <a:lnSpc>
                <a:spcPts val="2500"/>
              </a:lnSpc>
              <a:spcBef>
                <a:spcPct val="0"/>
              </a:spcBef>
            </a:pPr>
            <a:r>
              <a:rPr lang="de-CH" altLang="de-DE" dirty="0"/>
              <a:t>LGBTI </a:t>
            </a:r>
          </a:p>
          <a:p>
            <a:pPr marL="268288" indent="-268288">
              <a:lnSpc>
                <a:spcPts val="2500"/>
              </a:lnSpc>
              <a:spcBef>
                <a:spcPct val="0"/>
              </a:spcBef>
            </a:pPr>
            <a:r>
              <a:rPr lang="de-CH" altLang="de-DE" dirty="0"/>
              <a:t>Ausdehnung des Verbandsklage- / Verbandsbeschwerderechts</a:t>
            </a:r>
          </a:p>
          <a:p>
            <a:pPr marL="268288" indent="-268288">
              <a:lnSpc>
                <a:spcPts val="2500"/>
              </a:lnSpc>
              <a:spcBef>
                <a:spcPct val="0"/>
              </a:spcBef>
            </a:pPr>
            <a:r>
              <a:rPr lang="de-CH" altLang="de-DE" dirty="0"/>
              <a:t>Reduktion der Verfahrenskosten in Zivilprozessen</a:t>
            </a:r>
          </a:p>
          <a:p>
            <a:pPr marL="268288" indent="-268288">
              <a:lnSpc>
                <a:spcPts val="2500"/>
              </a:lnSpc>
              <a:spcBef>
                <a:spcPct val="0"/>
              </a:spcBef>
            </a:pPr>
            <a:r>
              <a:rPr lang="de-CH" altLang="de-DE" dirty="0"/>
              <a:t>Beweislasterleichterung</a:t>
            </a:r>
          </a:p>
          <a:p>
            <a:pPr marL="268288" indent="-268288">
              <a:lnSpc>
                <a:spcPts val="2500"/>
              </a:lnSpc>
              <a:spcBef>
                <a:spcPct val="0"/>
              </a:spcBef>
            </a:pPr>
            <a:r>
              <a:rPr lang="de-CH" altLang="de-DE" dirty="0"/>
              <a:t>Sanktionsmöglichkeiten </a:t>
            </a:r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</a:pPr>
            <a:r>
              <a:rPr lang="de-CH" altLang="de-DE" dirty="0"/>
              <a:t>Aussergerichtliche Streitbeilegung</a:t>
            </a:r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</a:pPr>
            <a:r>
              <a:rPr lang="de-CH" altLang="de-DE" dirty="0"/>
              <a:t>Sensibilisierung aller Beteiligten</a:t>
            </a:r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</a:pPr>
            <a:r>
              <a:rPr lang="de-CH" altLang="de-DE" dirty="0"/>
              <a:t>Ressourcen</a:t>
            </a:r>
            <a:endParaRPr lang="de-CH" altLang="de-DE" sz="1400" dirty="0">
              <a:solidFill>
                <a:srgbClr val="FF0000"/>
              </a:solidFill>
            </a:endParaRPr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</a:pPr>
            <a:r>
              <a:rPr lang="de-CH" altLang="de-DE" dirty="0"/>
              <a:t>Daten</a:t>
            </a:r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</a:pPr>
            <a:r>
              <a:rPr lang="de-CH" altLang="de-DE" dirty="0"/>
              <a:t>Stärkung des Diskriminierungsschutzes im Gleichstellungsgesetz</a:t>
            </a:r>
          </a:p>
          <a:p>
            <a:pPr marL="268288" indent="-268288">
              <a:lnSpc>
                <a:spcPts val="2500"/>
              </a:lnSpc>
              <a:spcBef>
                <a:spcPct val="0"/>
              </a:spcBef>
            </a:pPr>
            <a:r>
              <a:rPr lang="de-CH" altLang="de-DE" dirty="0"/>
              <a:t>Aktionsplan «Diskriminierungsverbote»</a:t>
            </a:r>
            <a:br>
              <a:rPr lang="de-CH" altLang="de-DE" dirty="0"/>
            </a:br>
            <a:r>
              <a:rPr lang="de-CH" altLang="de-DE" sz="1800" b="1" dirty="0"/>
              <a:t>	</a:t>
            </a:r>
            <a:endParaRPr lang="en-US" alt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3289885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450057" y="7237015"/>
            <a:ext cx="8731250" cy="179387"/>
          </a:xfrm>
          <a:noFill/>
        </p:spPr>
        <p:txBody>
          <a:bodyPr/>
          <a:lstStyle>
            <a:lvl1pPr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8BFBF4-A900-C645-92B5-9517F2987685}" type="slidenum">
              <a:rPr lang="en-US" altLang="de-DE" sz="1200" smtClean="0"/>
              <a:t>5</a:t>
            </a:fld>
            <a:endParaRPr lang="en-US" altLang="de-DE" sz="1200" dirty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2500"/>
              </a:lnSpc>
              <a:buSzPct val="110000"/>
            </a:pPr>
            <a:r>
              <a:rPr lang="en-US" altLang="de-DE" sz="2200" dirty="0"/>
              <a:t>Stand der Umsetzung: LGBTI (1/2)</a:t>
            </a:r>
            <a:endParaRPr lang="en-US" altLang="de-DE" sz="2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0097" y="1980431"/>
            <a:ext cx="8443912" cy="4862512"/>
          </a:xfrm>
        </p:spPr>
        <p:txBody>
          <a:bodyPr/>
          <a:lstStyle/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b="1" dirty="0"/>
              <a:t>Allgemeine Einschätzung: </a:t>
            </a:r>
            <a:r>
              <a:rPr lang="de-CH" altLang="de-DE" dirty="0"/>
              <a:t>In diesem Bereich hat sich am meisten getan </a:t>
            </a:r>
          </a:p>
          <a:p>
            <a:pPr marL="0" inden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de-CH" altLang="de-DE" b="1" dirty="0"/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b="1" dirty="0"/>
              <a:t>Empfehlungen: </a:t>
            </a:r>
            <a:r>
              <a:rPr lang="de-CH" altLang="de-DE" dirty="0"/>
              <a:t>Genügend Ressourcen bereitstellen, Datenerhebung verbessern, Transmenschen: Änderung Geschlechtseintrag im Personenstandsregister </a:t>
            </a:r>
            <a:endParaRPr lang="de-CH" altLang="de-DE" sz="1200" dirty="0">
              <a:solidFill>
                <a:srgbClr val="FF0000"/>
              </a:solidFill>
            </a:endParaRPr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endParaRPr lang="de-CH" altLang="de-DE" sz="1200" b="1" dirty="0">
              <a:solidFill>
                <a:srgbClr val="FF0000"/>
              </a:solidFill>
            </a:endParaRPr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b="1" dirty="0"/>
              <a:t>Umsetzung</a:t>
            </a:r>
          </a:p>
          <a:p>
            <a:pPr marL="776287" lvl="3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Ressourcen: - </a:t>
            </a:r>
            <a:endParaRPr lang="de-CH" altLang="de-DE" sz="1200" dirty="0">
              <a:solidFill>
                <a:srgbClr val="FF0000"/>
              </a:solidFill>
              <a:ea typeface="+mn-ea"/>
              <a:cs typeface="+mn-cs"/>
            </a:endParaRPr>
          </a:p>
          <a:p>
            <a:pPr marL="776287" lvl="3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Daten: Motion zur statistischen Erfassung von hate crimes </a:t>
            </a:r>
            <a:endParaRPr lang="de-CH" altLang="de-DE" sz="1200" dirty="0">
              <a:solidFill>
                <a:srgbClr val="FF0000"/>
              </a:solidFill>
              <a:ea typeface="+mn-ea"/>
              <a:cs typeface="+mn-cs"/>
            </a:endParaRPr>
          </a:p>
          <a:p>
            <a:pPr marL="776287" lvl="3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Erleichterte Änderung des Geschlechtseintrags: Auf dem Weg   </a:t>
            </a:r>
          </a:p>
          <a:p>
            <a:pPr marL="431800" lvl="2" inden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de-CH" altLang="de-DE" dirty="0"/>
          </a:p>
          <a:p>
            <a:pPr lvl="1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Symbol" pitchFamily="2" charset="2"/>
              <a:buChar char="-"/>
            </a:pPr>
            <a:endParaRPr lang="de-CH" altLang="de-DE" dirty="0"/>
          </a:p>
          <a:p>
            <a:pPr marL="0" indent="0">
              <a:lnSpc>
                <a:spcPts val="2500"/>
              </a:lnSpc>
              <a:spcBef>
                <a:spcPct val="0"/>
              </a:spcBef>
              <a:buNone/>
            </a:pPr>
            <a:endParaRPr lang="de-CH" altLang="de-DE" sz="1800" b="1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endParaRPr lang="de-CH" altLang="de-DE" sz="1800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endParaRPr lang="de-CH" altLang="de-DE" sz="1800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de-CH" altLang="de-DE" sz="1800" b="1" dirty="0"/>
              <a:t>	</a:t>
            </a:r>
            <a:endParaRPr lang="en-US" alt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380634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450057" y="7237015"/>
            <a:ext cx="8731250" cy="179387"/>
          </a:xfrm>
          <a:noFill/>
        </p:spPr>
        <p:txBody>
          <a:bodyPr/>
          <a:lstStyle>
            <a:lvl1pPr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8BFBF4-A900-C645-92B5-9517F2987685}" type="slidenum">
              <a:rPr lang="en-US" altLang="de-DE" sz="1200" smtClean="0"/>
              <a:t>6</a:t>
            </a:fld>
            <a:endParaRPr lang="en-US" altLang="de-DE" sz="1200" dirty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2500"/>
              </a:lnSpc>
              <a:buSzPct val="110000"/>
            </a:pPr>
            <a:r>
              <a:rPr lang="en-US" altLang="de-DE" sz="2200" dirty="0"/>
              <a:t>Stand der Umsetzung: LGBTI (2/2)</a:t>
            </a:r>
            <a:endParaRPr lang="en-US" altLang="de-DE" sz="2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2105" y="1980431"/>
            <a:ext cx="8443912" cy="4862512"/>
          </a:xfrm>
        </p:spPr>
        <p:txBody>
          <a:bodyPr/>
          <a:lstStyle/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endParaRPr lang="de-CH" altLang="de-DE" b="1" dirty="0"/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b="1" dirty="0"/>
              <a:t>Weitere Entwicklungen</a:t>
            </a:r>
            <a:endParaRPr lang="de-CH" altLang="de-DE" dirty="0"/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Einführung eines dritten amtlichen Geschlechts bzw. Geschlechts-eintrags</a:t>
            </a:r>
            <a:endParaRPr lang="de-CH" altLang="de-DE" sz="1400" dirty="0">
              <a:solidFill>
                <a:srgbClr val="FF0000"/>
              </a:solidFill>
            </a:endParaRPr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Stiefkindadoption: Seit 1.1.2018 möglich </a:t>
            </a:r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Ehe für alle: Nationalrat befürwortet Ehe für gleichgeschlechtliche Paare </a:t>
            </a:r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Strafbarkeit von homophoben Äusserungen / Handlungen durch entsprechende Ausweitung des Schutzbereichs der </a:t>
            </a:r>
            <a:r>
              <a:rPr lang="de-CH" altLang="de-DE" dirty="0" err="1"/>
              <a:t>Rassismusstrafnorm</a:t>
            </a:r>
            <a:r>
              <a:rPr lang="de-CH" altLang="de-DE" dirty="0"/>
              <a:t> (Art. 261</a:t>
            </a:r>
            <a:r>
              <a:rPr lang="de-CH" altLang="de-DE" baseline="30000" dirty="0"/>
              <a:t>bis</a:t>
            </a:r>
            <a:r>
              <a:rPr lang="de-CH" altLang="de-DE" dirty="0"/>
              <a:t> StGB) </a:t>
            </a:r>
          </a:p>
          <a:p>
            <a:pPr marL="431800" lvl="2" inden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de-CH" altLang="de-DE" dirty="0"/>
          </a:p>
          <a:p>
            <a:pPr lvl="1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Symbol" pitchFamily="2" charset="2"/>
              <a:buChar char="-"/>
            </a:pPr>
            <a:endParaRPr lang="de-CH" altLang="de-DE" dirty="0"/>
          </a:p>
          <a:p>
            <a:pPr marL="0" indent="0">
              <a:lnSpc>
                <a:spcPts val="2500"/>
              </a:lnSpc>
              <a:spcBef>
                <a:spcPct val="0"/>
              </a:spcBef>
              <a:buNone/>
            </a:pPr>
            <a:endParaRPr lang="de-CH" altLang="de-DE" sz="1800" b="1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endParaRPr lang="de-CH" altLang="de-DE" sz="1800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endParaRPr lang="de-CH" altLang="de-DE" sz="1800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de-CH" altLang="de-DE" sz="1800" b="1" dirty="0"/>
              <a:t>	</a:t>
            </a:r>
            <a:endParaRPr lang="en-US" alt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4033817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450057" y="7237015"/>
            <a:ext cx="8731250" cy="179387"/>
          </a:xfrm>
          <a:noFill/>
        </p:spPr>
        <p:txBody>
          <a:bodyPr/>
          <a:lstStyle>
            <a:lvl1pPr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8BFBF4-A900-C645-92B5-9517F2987685}" type="slidenum">
              <a:rPr lang="en-US" altLang="de-DE" sz="1200" smtClean="0"/>
              <a:t>7</a:t>
            </a:fld>
            <a:endParaRPr lang="en-US" altLang="de-DE" sz="1200" dirty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168399" y="612776"/>
            <a:ext cx="8714705" cy="503560"/>
          </a:xfrm>
        </p:spPr>
        <p:txBody>
          <a:bodyPr/>
          <a:lstStyle/>
          <a:p>
            <a:pPr>
              <a:lnSpc>
                <a:spcPts val="2500"/>
              </a:lnSpc>
              <a:buSzPct val="110000"/>
              <a:tabLst>
                <a:tab pos="3316288" algn="l"/>
              </a:tabLst>
            </a:pPr>
            <a:r>
              <a:rPr lang="en-US" altLang="de-DE" sz="2200" dirty="0"/>
              <a:t>Stand der Umsetzung: Rassismusstrafnorm </a:t>
            </a:r>
            <a:r>
              <a:rPr lang="de-CH" altLang="de-DE" sz="2200" dirty="0"/>
              <a:t>Art. 261</a:t>
            </a:r>
            <a:r>
              <a:rPr lang="de-CH" altLang="de-DE" sz="2200" baseline="30000" dirty="0"/>
              <a:t>bis</a:t>
            </a:r>
            <a:r>
              <a:rPr lang="de-CH" altLang="de-DE" sz="2200" dirty="0"/>
              <a:t> StGB</a:t>
            </a:r>
            <a:endParaRPr lang="en-US" altLang="de-DE" sz="2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de-CH" altLang="de-DE" b="1" dirty="0"/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b="1" dirty="0"/>
              <a:t>Empfehlungen</a:t>
            </a:r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Art. 261</a:t>
            </a:r>
            <a:r>
              <a:rPr lang="de-CH" altLang="de-DE" baseline="30000" dirty="0"/>
              <a:t>bis</a:t>
            </a:r>
            <a:r>
              <a:rPr lang="de-CH" altLang="de-DE" dirty="0"/>
              <a:t> StGB ausweiten auf xenophobe Herabsetzung und Hasspropaganda gegenüber bestimmten Nationalitäten und des ausländerrechtlichen Status </a:t>
            </a:r>
            <a:endParaRPr lang="de-CH" altLang="de-DE" sz="1400" dirty="0">
              <a:solidFill>
                <a:srgbClr val="FF0000"/>
              </a:solidFill>
            </a:endParaRPr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Einführung einer Verbandsklage </a:t>
            </a:r>
          </a:p>
          <a:p>
            <a:pPr marL="431800" lvl="2" inden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de-CH" altLang="de-DE" sz="1400" dirty="0">
              <a:solidFill>
                <a:srgbClr val="FF0000"/>
              </a:solidFill>
            </a:endParaRPr>
          </a:p>
          <a:p>
            <a:pPr marL="265113" lvl="2" indent="-265113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b="1" dirty="0">
                <a:ea typeface="+mn-ea"/>
                <a:cs typeface="+mn-cs"/>
              </a:rPr>
              <a:t>Umsetzung</a:t>
            </a:r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Ausweitung von Art. 261</a:t>
            </a:r>
            <a:r>
              <a:rPr lang="de-CH" altLang="de-DE" baseline="30000" dirty="0"/>
              <a:t>bis</a:t>
            </a:r>
            <a:r>
              <a:rPr lang="de-CH" altLang="de-DE" dirty="0"/>
              <a:t> StGB: - </a:t>
            </a:r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Verbandsklagerecht: Parlament. Initiative wurde abgelehnt </a:t>
            </a:r>
          </a:p>
          <a:p>
            <a:pPr marL="431800" lvl="2" inden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de-CH" altLang="de-DE" dirty="0"/>
          </a:p>
          <a:p>
            <a:pPr lvl="1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Symbol" pitchFamily="2" charset="2"/>
              <a:buChar char="-"/>
            </a:pPr>
            <a:endParaRPr lang="de-CH" altLang="de-DE" dirty="0"/>
          </a:p>
          <a:p>
            <a:pPr marL="0" indent="0">
              <a:lnSpc>
                <a:spcPts val="2500"/>
              </a:lnSpc>
              <a:spcBef>
                <a:spcPct val="0"/>
              </a:spcBef>
              <a:buNone/>
            </a:pPr>
            <a:endParaRPr lang="de-CH" altLang="de-DE" sz="1800" b="1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endParaRPr lang="de-CH" altLang="de-DE" sz="1800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endParaRPr lang="de-CH" altLang="de-DE" sz="1800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de-CH" altLang="de-DE" sz="1800" b="1" dirty="0"/>
              <a:t>	</a:t>
            </a:r>
            <a:endParaRPr lang="en-US" alt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554748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450057" y="7237015"/>
            <a:ext cx="8731250" cy="179387"/>
          </a:xfrm>
          <a:noFill/>
        </p:spPr>
        <p:txBody>
          <a:bodyPr/>
          <a:lstStyle>
            <a:lvl1pPr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8BFBF4-A900-C645-92B5-9517F2987685}" type="slidenum">
              <a:rPr lang="en-US" altLang="de-DE" sz="1200" smtClean="0"/>
              <a:t>8</a:t>
            </a:fld>
            <a:endParaRPr lang="en-US" altLang="de-DE" sz="1200" dirty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168399" y="612776"/>
            <a:ext cx="8714705" cy="503560"/>
          </a:xfrm>
        </p:spPr>
        <p:txBody>
          <a:bodyPr/>
          <a:lstStyle/>
          <a:p>
            <a:pPr>
              <a:lnSpc>
                <a:spcPts val="2500"/>
              </a:lnSpc>
              <a:buSzPct val="110000"/>
              <a:tabLst>
                <a:tab pos="3316288" algn="l"/>
              </a:tabLst>
            </a:pPr>
            <a:r>
              <a:rPr lang="en-US" altLang="de-DE" sz="2200" dirty="0"/>
              <a:t>Stand der Umsetzung: </a:t>
            </a:r>
            <a:r>
              <a:rPr lang="de-CH" altLang="de-DE" sz="2200" dirty="0"/>
              <a:t>Verfahrensrechte &amp; Sanktionen (1/2)</a:t>
            </a:r>
            <a:endParaRPr lang="en-US" altLang="de-DE" sz="2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b="1" dirty="0"/>
              <a:t>Allgemeine Einschätzung: </a:t>
            </a:r>
            <a:r>
              <a:rPr lang="de-CH" altLang="de-DE" dirty="0"/>
              <a:t>Sehr bescheidene Entwicklung</a:t>
            </a:r>
          </a:p>
          <a:p>
            <a:pPr marL="0" inden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de-CH" altLang="de-DE" dirty="0"/>
          </a:p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b="1" dirty="0"/>
              <a:t>Empfehlungen</a:t>
            </a:r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Verbandsklage- und Beschwerderecht: Ausdehnung auf alle Diskriminierungsbereiche </a:t>
            </a:r>
            <a:endParaRPr lang="de-CH" altLang="de-DE" sz="1400" dirty="0">
              <a:solidFill>
                <a:srgbClr val="FF0000"/>
              </a:solidFill>
            </a:endParaRPr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Verfahrenskosten: Reduktion in Zivilprozessen</a:t>
            </a:r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Beweislasterleichterung: Bei allen zivil- und öffentlich-rechtl. Verfahren in Diskriminierungsfällen </a:t>
            </a:r>
            <a:endParaRPr lang="de-CH" altLang="de-DE" sz="1400" dirty="0">
              <a:solidFill>
                <a:srgbClr val="FF0000"/>
              </a:solidFill>
            </a:endParaRPr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Sanktionen: Verstärkung sowie Aufhebung von Beschränkungen</a:t>
            </a:r>
          </a:p>
          <a:p>
            <a:pPr marL="431800" lvl="2" inden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de-CH" altLang="de-DE" dirty="0"/>
          </a:p>
          <a:p>
            <a:pPr lvl="1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Symbol" pitchFamily="2" charset="2"/>
              <a:buChar char="-"/>
            </a:pPr>
            <a:endParaRPr lang="de-CH" altLang="de-DE" dirty="0"/>
          </a:p>
          <a:p>
            <a:pPr marL="0" indent="0">
              <a:lnSpc>
                <a:spcPts val="2500"/>
              </a:lnSpc>
              <a:spcBef>
                <a:spcPct val="0"/>
              </a:spcBef>
              <a:buNone/>
            </a:pPr>
            <a:endParaRPr lang="de-CH" altLang="de-DE" sz="1800" b="1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endParaRPr lang="de-CH" altLang="de-DE" sz="1800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endParaRPr lang="de-CH" altLang="de-DE" sz="1800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de-CH" altLang="de-DE" sz="1800" b="1" dirty="0"/>
              <a:t>	</a:t>
            </a:r>
            <a:endParaRPr lang="en-US" alt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485776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450057" y="7237015"/>
            <a:ext cx="8731250" cy="179387"/>
          </a:xfrm>
          <a:noFill/>
        </p:spPr>
        <p:txBody>
          <a:bodyPr/>
          <a:lstStyle>
            <a:lvl1pPr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0965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0965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8BFBF4-A900-C645-92B5-9517F2987685}" type="slidenum">
              <a:rPr lang="en-US" altLang="de-DE" sz="1200" smtClean="0"/>
              <a:t>9</a:t>
            </a:fld>
            <a:endParaRPr lang="en-US" altLang="de-DE" sz="1200" dirty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168399" y="612776"/>
            <a:ext cx="8714705" cy="503560"/>
          </a:xfrm>
        </p:spPr>
        <p:txBody>
          <a:bodyPr/>
          <a:lstStyle/>
          <a:p>
            <a:pPr>
              <a:lnSpc>
                <a:spcPts val="2500"/>
              </a:lnSpc>
              <a:buSzPct val="110000"/>
              <a:tabLst>
                <a:tab pos="3316288" algn="l"/>
              </a:tabLst>
            </a:pPr>
            <a:r>
              <a:rPr lang="en-US" altLang="de-DE" sz="2200" dirty="0"/>
              <a:t>Stand der Umsetzung: </a:t>
            </a:r>
            <a:r>
              <a:rPr lang="de-CH" altLang="de-DE" sz="2200" dirty="0"/>
              <a:t>Verfahrensrechte &amp; Sanktionen (2/2)</a:t>
            </a:r>
            <a:endParaRPr lang="en-US" altLang="de-DE" sz="2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2105" y="2196455"/>
            <a:ext cx="8443912" cy="4862512"/>
          </a:xfrm>
        </p:spPr>
        <p:txBody>
          <a:bodyPr/>
          <a:lstStyle/>
          <a:p>
            <a:pPr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de-CH" altLang="de-DE" b="1" dirty="0"/>
              <a:t>Umsetzung</a:t>
            </a:r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Verbandsklage- und Beschwerderecht: Nach der </a:t>
            </a:r>
            <a:r>
              <a:rPr lang="de-CH" altLang="de-DE"/>
              <a:t>Vernehmlassung zu </a:t>
            </a:r>
            <a:r>
              <a:rPr lang="de-CH" altLang="de-DE" dirty="0"/>
              <a:t>Änderungen in der ZPO verzichtet der Bundesrat auf eine Anpassung </a:t>
            </a:r>
            <a:endParaRPr lang="de-CH" altLang="de-DE" sz="1400" dirty="0">
              <a:solidFill>
                <a:srgbClr val="FF0000"/>
              </a:solidFill>
            </a:endParaRPr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Verfahrenskosten: Gerichtskostenvorschüsse sollen halbiert werden</a:t>
            </a:r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Beweislasterleichterung: -</a:t>
            </a:r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altLang="de-DE" dirty="0"/>
              <a:t>Sanktionen: - </a:t>
            </a:r>
          </a:p>
          <a:p>
            <a:pPr marL="774700" lvl="2" indent="-34290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de-CH" altLang="de-DE" dirty="0"/>
          </a:p>
          <a:p>
            <a:pPr marL="431800" lvl="2" indent="0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de-CH" altLang="de-DE" dirty="0"/>
          </a:p>
          <a:p>
            <a:pPr lvl="1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 typeface="Symbol" pitchFamily="2" charset="2"/>
              <a:buChar char="-"/>
            </a:pPr>
            <a:endParaRPr lang="de-CH" altLang="de-DE" dirty="0"/>
          </a:p>
          <a:p>
            <a:pPr marL="0" indent="0">
              <a:lnSpc>
                <a:spcPts val="2500"/>
              </a:lnSpc>
              <a:spcBef>
                <a:spcPct val="0"/>
              </a:spcBef>
              <a:buNone/>
            </a:pPr>
            <a:endParaRPr lang="de-CH" altLang="de-DE" sz="1800" b="1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endParaRPr lang="de-CH" altLang="de-DE" sz="1800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endParaRPr lang="de-CH" altLang="de-DE" sz="1800" dirty="0"/>
          </a:p>
          <a:p>
            <a:pPr marL="268288" indent="-268288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de-CH" altLang="de-DE" sz="1800" b="1" dirty="0"/>
              <a:t>	</a:t>
            </a:r>
            <a:endParaRPr lang="en-US" alt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1348769844"/>
      </p:ext>
    </p:extLst>
  </p:cSld>
  <p:clrMapOvr>
    <a:masterClrMapping/>
  </p:clrMapOvr>
</p:sld>
</file>

<file path=ppt/theme/theme1.xml><?xml version="1.0" encoding="utf-8"?>
<a:theme xmlns:a="http://schemas.openxmlformats.org/drawingml/2006/main" name="skmr_praesentation_11_h">
  <a:themeElements>
    <a:clrScheme name="Larissa 1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F3CE00"/>
      </a:accent1>
      <a:accent2>
        <a:srgbClr val="E69200"/>
      </a:accent2>
      <a:accent3>
        <a:srgbClr val="FFFFFF"/>
      </a:accent3>
      <a:accent4>
        <a:srgbClr val="000000"/>
      </a:accent4>
      <a:accent5>
        <a:srgbClr val="F8E3AA"/>
      </a:accent5>
      <a:accent6>
        <a:srgbClr val="D08400"/>
      </a:accent6>
      <a:hlink>
        <a:srgbClr val="DF0030"/>
      </a:hlink>
      <a:folHlink>
        <a:srgbClr val="C479AA"/>
      </a:folHlink>
    </a:clrScheme>
    <a:fontScheme name="Lariss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96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96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3CE00"/>
        </a:accent1>
        <a:accent2>
          <a:srgbClr val="E69200"/>
        </a:accent2>
        <a:accent3>
          <a:srgbClr val="FFFFFF"/>
        </a:accent3>
        <a:accent4>
          <a:srgbClr val="000000"/>
        </a:accent4>
        <a:accent5>
          <a:srgbClr val="F8E3AA"/>
        </a:accent5>
        <a:accent6>
          <a:srgbClr val="D08400"/>
        </a:accent6>
        <a:hlink>
          <a:srgbClr val="DF0030"/>
        </a:hlink>
        <a:folHlink>
          <a:srgbClr val="C479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656D2E79CC36E4DB3C9F3ECEC69551A" ma:contentTypeVersion="0" ma:contentTypeDescription="Ein neues Dokument erstellen." ma:contentTypeScope="" ma:versionID="9ed9d91ce279cc5e1d106c0180b36ff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6c4a6dd5ef775a5269b08f7de37f93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4250E7D-FF43-48AD-BACF-E945C9ED69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33C849-F245-4DB5-8DB9-9C87B82EDB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EFAE121-1264-4CB1-9020-0B9287BB05E6}">
  <ds:schemaRefs>
    <ds:schemaRef ds:uri="http://purl.org/dc/dcmitype/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skmr_praesentation_11_h</Template>
  <TotalTime>0</TotalTime>
  <Words>641</Words>
  <Application>Microsoft Macintosh PowerPoint</Application>
  <PresentationFormat>Benutzerdefiniert</PresentationFormat>
  <Paragraphs>191</Paragraphs>
  <Slides>14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Arial</vt:lpstr>
      <vt:lpstr>Symbol</vt:lpstr>
      <vt:lpstr>Wingdings</vt:lpstr>
      <vt:lpstr>skmr_praesentation_11_h</vt:lpstr>
      <vt:lpstr>         Diskriminierungsschutz in der Schweiz – eine Bestandesaufnahme </vt:lpstr>
      <vt:lpstr>Übersicht des Referates</vt:lpstr>
      <vt:lpstr>Um was ging es in der Studie?</vt:lpstr>
      <vt:lpstr>Stand der Umsetzung: Übersicht der Empfehlungen</vt:lpstr>
      <vt:lpstr>Stand der Umsetzung: LGBTI (1/2)</vt:lpstr>
      <vt:lpstr>Stand der Umsetzung: LGBTI (2/2)</vt:lpstr>
      <vt:lpstr>Stand der Umsetzung: Rassismusstrafnorm Art. 261bis StGB</vt:lpstr>
      <vt:lpstr>Stand der Umsetzung: Verfahrensrechte &amp; Sanktionen (1/2)</vt:lpstr>
      <vt:lpstr>Stand der Umsetzung: Verfahrensrechte &amp; Sanktionen (2/2)</vt:lpstr>
      <vt:lpstr>Stand der Umsetzung: Stärkung des Diskriminierungsschutzes  im Gleichstellungsgesetz</vt:lpstr>
      <vt:lpstr>Stand der Umsetzung: Daten zu Diskriminierung in der Schweiz  </vt:lpstr>
      <vt:lpstr>Stand der Umsetzung: Zwischenbilanz  </vt:lpstr>
      <vt:lpstr>Ausgewählte Entwicklungen im Diskriminierungsbereich   </vt:lpstr>
      <vt:lpstr>Schluss</vt:lpstr>
    </vt:vector>
  </TitlesOfParts>
  <Company>rw.unibe.ch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Zugang zur Justiz in Diskriminierungsfällen</dc:title>
  <dc:creator>Locher Reto</dc:creator>
  <cp:lastModifiedBy>Microsoft Office User</cp:lastModifiedBy>
  <cp:revision>554</cp:revision>
  <cp:lastPrinted>2017-10-20T15:27:42Z</cp:lastPrinted>
  <dcterms:created xsi:type="dcterms:W3CDTF">2014-12-03T13:46:34Z</dcterms:created>
  <dcterms:modified xsi:type="dcterms:W3CDTF">2020-11-03T08:20:06Z</dcterms:modified>
</cp:coreProperties>
</file>